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1172" r:id="rId2"/>
    <p:sldId id="1170" r:id="rId3"/>
    <p:sldId id="1169" r:id="rId4"/>
    <p:sldId id="1171" r:id="rId5"/>
    <p:sldId id="1167" r:id="rId6"/>
    <p:sldId id="1176" r:id="rId7"/>
    <p:sldId id="1179" r:id="rId8"/>
    <p:sldId id="1180" r:id="rId9"/>
    <p:sldId id="1181" r:id="rId10"/>
    <p:sldId id="1183" r:id="rId11"/>
    <p:sldId id="257" r:id="rId12"/>
    <p:sldId id="258" r:id="rId13"/>
    <p:sldId id="1199" r:id="rId14"/>
    <p:sldId id="259" r:id="rId15"/>
    <p:sldId id="260" r:id="rId16"/>
    <p:sldId id="261" r:id="rId17"/>
    <p:sldId id="1184" r:id="rId18"/>
    <p:sldId id="1185" r:id="rId19"/>
    <p:sldId id="1203" r:id="rId20"/>
    <p:sldId id="1186" r:id="rId21"/>
    <p:sldId id="1187" r:id="rId22"/>
    <p:sldId id="1188" r:id="rId23"/>
    <p:sldId id="1189" r:id="rId24"/>
    <p:sldId id="1190" r:id="rId25"/>
    <p:sldId id="1191" r:id="rId26"/>
    <p:sldId id="1205" r:id="rId27"/>
    <p:sldId id="1235" r:id="rId28"/>
    <p:sldId id="1237" r:id="rId29"/>
    <p:sldId id="1240" r:id="rId30"/>
    <p:sldId id="1243" r:id="rId31"/>
  </p:sldIdLst>
  <p:sldSz cx="9144000" cy="5715000" type="screen16x1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8" autoAdjust="0"/>
    <p:restoredTop sz="86352" autoAdjust="0"/>
  </p:normalViewPr>
  <p:slideViewPr>
    <p:cSldViewPr>
      <p:cViewPr varScale="1">
        <p:scale>
          <a:sx n="83" d="100"/>
          <a:sy n="83" d="100"/>
        </p:scale>
        <p:origin x="1560" y="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64" y="29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ush\Desktop\Prashant%20Sir%20PPT\Justification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ush\Desktop\development%20wrestlers%20categoris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Sheet3!$F$45:$F$49</c:f>
              <c:strCache>
                <c:ptCount val="5"/>
                <c:pt idx="0">
                  <c:v>Asian Championship 2021</c:v>
                </c:pt>
                <c:pt idx="1">
                  <c:v>World Championship 2021</c:v>
                </c:pt>
                <c:pt idx="2">
                  <c:v>RS - Yasar Dogu 2022</c:v>
                </c:pt>
                <c:pt idx="3">
                  <c:v>Asian Championship 2022</c:v>
                </c:pt>
                <c:pt idx="4">
                  <c:v>2nd Ranking Series, Almaty 2022</c:v>
                </c:pt>
              </c:strCache>
            </c:strRef>
          </c:cat>
          <c:val>
            <c:numRef>
              <c:f>Sheet3!$K$45:$K$49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8-46B7-8D83-934329006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3638192"/>
        <c:axId val="1393639024"/>
      </c:lineChart>
      <c:catAx>
        <c:axId val="1393638192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39024"/>
        <c:crosses val="autoZero"/>
        <c:auto val="1"/>
        <c:lblAlgn val="ctr"/>
        <c:lblOffset val="100"/>
        <c:noMultiLvlLbl val="0"/>
      </c:catAx>
      <c:valAx>
        <c:axId val="1393639024"/>
        <c:scaling>
          <c:orientation val="maxMin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63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Sheet2!$C$28:$C$35</c:f>
              <c:strCache>
                <c:ptCount val="8"/>
                <c:pt idx="0">
                  <c:v>2020 Ranking Series</c:v>
                </c:pt>
                <c:pt idx="1">
                  <c:v>2020 Asian Champ</c:v>
                </c:pt>
                <c:pt idx="2">
                  <c:v>World Cup 2020</c:v>
                </c:pt>
                <c:pt idx="3">
                  <c:v>World Champ. 2021</c:v>
                </c:pt>
                <c:pt idx="4">
                  <c:v>U-23 WCH 2021</c:v>
                </c:pt>
                <c:pt idx="5">
                  <c:v>Ranking Series 2022</c:v>
                </c:pt>
                <c:pt idx="6">
                  <c:v>Asian Champ. 2022</c:v>
                </c:pt>
                <c:pt idx="7">
                  <c:v>2nd Ranking Series 2022</c:v>
                </c:pt>
              </c:strCache>
            </c:strRef>
          </c:cat>
          <c:val>
            <c:numRef>
              <c:f>Sheet2!$D$28:$D$35</c:f>
              <c:numCache>
                <c:formatCode>General</c:formatCode>
                <c:ptCount val="8"/>
                <c:pt idx="0">
                  <c:v>3</c:v>
                </c:pt>
                <c:pt idx="1">
                  <c:v>9</c:v>
                </c:pt>
                <c:pt idx="2">
                  <c:v>20</c:v>
                </c:pt>
                <c:pt idx="3">
                  <c:v>15</c:v>
                </c:pt>
                <c:pt idx="4">
                  <c:v>24</c:v>
                </c:pt>
                <c:pt idx="5">
                  <c:v>13</c:v>
                </c:pt>
                <c:pt idx="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EE-4BB5-9053-448CD74FE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8171376"/>
        <c:axId val="1128173456"/>
      </c:lineChart>
      <c:catAx>
        <c:axId val="112817137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73456"/>
        <c:crosses val="autoZero"/>
        <c:auto val="1"/>
        <c:lblAlgn val="ctr"/>
        <c:lblOffset val="100"/>
        <c:noMultiLvlLbl val="0"/>
      </c:catAx>
      <c:valAx>
        <c:axId val="1128173456"/>
        <c:scaling>
          <c:orientation val="maxMin"/>
          <c:min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/>
                  <a:t>Ranking</a:t>
                </a:r>
              </a:p>
            </c:rich>
          </c:tx>
          <c:layout>
            <c:manualLayout>
              <c:xMode val="edge"/>
              <c:yMode val="edge"/>
              <c:x val="2.1617141697036921E-2"/>
              <c:y val="0.56167139551772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7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78EAAE9-9132-4DA3-BBD5-BCCE0041B3BB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768350"/>
            <a:ext cx="61372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E94D58-587D-44E7-9354-72A34453A4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1CE37-D41A-4E37-BF30-1D6081E1A306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28F9-5AFF-4440-BB8A-3A53B68B0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 t="11363"/>
          <a:stretch>
            <a:fillRect/>
          </a:stretch>
        </p:blipFill>
        <p:spPr bwMode="auto">
          <a:xfrm>
            <a:off x="35496" y="-50024"/>
            <a:ext cx="9144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Bajrang </a:t>
            </a:r>
            <a:r>
              <a:rPr lang="en-IN" sz="1400" dirty="0" err="1">
                <a:latin typeface="Cambria" pitchFamily="18" charset="0"/>
                <a:ea typeface="Cambria" pitchFamily="18" charset="0"/>
              </a:rPr>
              <a:t>Punia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 (TOPS CORE)</a:t>
            </a:r>
          </a:p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65 Kg Freestyle</a:t>
            </a:r>
          </a:p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Coach: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Sujeet </a:t>
            </a:r>
            <a:r>
              <a:rPr lang="en-IN" sz="1400" dirty="0" err="1">
                <a:latin typeface="Cambria" pitchFamily="18" charset="0"/>
                <a:ea typeface="Cambria" pitchFamily="18" charset="0"/>
              </a:rPr>
              <a:t>Maan</a:t>
            </a:r>
            <a:endParaRPr lang="en-IN" sz="1400" dirty="0">
              <a:latin typeface="Cambria" pitchFamily="18" charset="0"/>
              <a:ea typeface="Cambria" pitchFamily="18" charset="0"/>
            </a:endParaRPr>
          </a:p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DOB: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26/02/1994 (28 Years), 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HPA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:22-28</a:t>
            </a:r>
          </a:p>
          <a:p>
            <a:endParaRPr lang="en-US" sz="1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9003" y="2811550"/>
            <a:ext cx="3332242" cy="933793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SAI Sonipat</a:t>
            </a:r>
          </a:p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Best Performance: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2020 Tokyo OG Bronze, 4 time (1S, 3 B) WCH medallist</a:t>
            </a:r>
          </a:p>
          <a:p>
            <a:r>
              <a:rPr lang="en-IN" sz="1400" b="1" dirty="0">
                <a:latin typeface="Cambria" pitchFamily="18" charset="0"/>
                <a:ea typeface="Cambria" pitchFamily="18" charset="0"/>
              </a:rPr>
              <a:t>Current world rank : </a:t>
            </a:r>
            <a:r>
              <a:rPr lang="en-IN" sz="1400" dirty="0">
                <a:latin typeface="Cambria" pitchFamily="18" charset="0"/>
                <a:ea typeface="Cambria" pitchFamily="18" charset="0"/>
              </a:rPr>
              <a:t>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55776" y="3769859"/>
          <a:ext cx="581440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7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8">
                <a:tc gridSpan="4">
                  <a:txBody>
                    <a:bodyPr/>
                    <a:lstStyle/>
                    <a:p>
                      <a:pPr algn="ctr"/>
                      <a:r>
                        <a:rPr lang="en-IN" sz="1400" dirty="0">
                          <a:latin typeface="Cambria" pitchFamily="18" charset="0"/>
                          <a:ea typeface="Cambria" pitchFamily="18" charset="0"/>
                        </a:rPr>
                        <a:t>Bajrang </a:t>
                      </a:r>
                      <a:r>
                        <a:rPr lang="en-IN" sz="1400" dirty="0" err="1">
                          <a:latin typeface="Cambria" pitchFamily="18" charset="0"/>
                          <a:ea typeface="Cambria" pitchFamily="18" charset="0"/>
                        </a:rPr>
                        <a:t>Punia’s</a:t>
                      </a:r>
                      <a:r>
                        <a:rPr lang="en-IN" sz="1400" dirty="0">
                          <a:latin typeface="Cambria" pitchFamily="18" charset="0"/>
                          <a:ea typeface="Cambria" pitchFamily="18" charset="0"/>
                        </a:rPr>
                        <a:t> predicted performance for upcoming major events.</a:t>
                      </a:r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8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Cambria" pitchFamily="18" charset="0"/>
                          <a:ea typeface="Cambria" pitchFamily="18" charset="0"/>
                        </a:rPr>
                        <a:t>Gold</a:t>
                      </a:r>
                      <a:endParaRPr lang="en-US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Cambria" pitchFamily="18" charset="0"/>
                          <a:ea typeface="Cambria" pitchFamily="18" charset="0"/>
                        </a:rPr>
                        <a:t>Silver/Bronze</a:t>
                      </a:r>
                      <a:endParaRPr lang="en-US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IN" sz="1400" b="1" dirty="0">
                          <a:latin typeface="Cambria" pitchFamily="18" charset="0"/>
                          <a:ea typeface="Cambria" pitchFamily="18" charset="0"/>
                        </a:rPr>
                        <a:t>Bronze</a:t>
                      </a:r>
                      <a:endParaRPr lang="en-US" sz="14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2024 Paris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itchFamily="18" charset="0"/>
                          <a:ea typeface="Cambria" pitchFamily="18" charset="0"/>
                        </a:rPr>
                        <a:t>Asian Games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8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Cambria" pitchFamily="18" charset="0"/>
                          <a:ea typeface="Cambria" pitchFamily="18" charset="0"/>
                        </a:rPr>
                        <a:t>Commonwealth Games 2022</a:t>
                      </a:r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F75DFB-42DF-40F6-91A5-8B03B8014D1F}"/>
              </a:ext>
            </a:extLst>
          </p:cNvPr>
          <p:cNvSpPr txBox="1"/>
          <p:nvPr/>
        </p:nvSpPr>
        <p:spPr>
          <a:xfrm>
            <a:off x="4184268" y="497309"/>
            <a:ext cx="436320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I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dirty="0"/>
              <a:t>Performance assessment of wrestlers are done based on the points system devised by TOPS.</a:t>
            </a:r>
          </a:p>
          <a:p>
            <a:pPr algn="just"/>
            <a:endParaRPr lang="en-IN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400" dirty="0"/>
              <a:t>While being inducted in TOPS, Wrestlers in the Olympic weight categories are given priority along with Wrestlers who are at or nearing their High Performance Age.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4C057-F939-4E47-9618-5663ED448FC2}"/>
              </a:ext>
            </a:extLst>
          </p:cNvPr>
          <p:cNvSpPr txBox="1"/>
          <p:nvPr/>
        </p:nvSpPr>
        <p:spPr>
          <a:xfrm>
            <a:off x="4211960" y="173459"/>
            <a:ext cx="43524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How performance assessment of wrestlers are done?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900B07-50B0-4EDF-A110-FA0D56B57E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4" y="2857500"/>
            <a:ext cx="3990839" cy="241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Yash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Tushir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Development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74 Kg FS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kumimoji="0" lang="en-I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27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/08/2002 (19</a:t>
            </a:r>
            <a:r>
              <a:rPr kumimoji="0" lang="en-IN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25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lvl="0"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SAI </a:t>
            </a: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Sonipat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</a:t>
            </a:r>
            <a:r>
              <a:rPr lang="it-IT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Anil maan Akhada alipur, Delhi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2021 Jr. World Championship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Bronze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Medallist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Lost to 2016 OG Bronze </a:t>
            </a:r>
            <a:r>
              <a:rPr lang="en-IN" sz="1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medalist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in first round at 2022 ACH by 11-10.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3403"/>
              </p:ext>
            </p:extLst>
          </p:nvPr>
        </p:nvGraphicFramePr>
        <p:xfrm>
          <a:off x="1763688" y="2234464"/>
          <a:ext cx="6357981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mbria" pitchFamily="18" charset="0"/>
                          <a:ea typeface="Cambria" pitchFamily="18" charset="0"/>
                        </a:rPr>
                        <a:t>Yash </a:t>
                      </a:r>
                      <a:r>
                        <a:rPr lang="en-US" sz="1300" dirty="0" err="1">
                          <a:latin typeface="Cambria" pitchFamily="18" charset="0"/>
                          <a:ea typeface="Cambria" pitchFamily="18" charset="0"/>
                        </a:rPr>
                        <a:t>Tushir’s</a:t>
                      </a:r>
                      <a:r>
                        <a:rPr lang="en-US" sz="1300" dirty="0">
                          <a:latin typeface="Cambria" pitchFamily="18" charset="0"/>
                          <a:ea typeface="Cambria" pitchFamily="18" charset="0"/>
                        </a:rPr>
                        <a:t> predicted performance for 2028 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844495"/>
              </p:ext>
            </p:extLst>
          </p:nvPr>
        </p:nvGraphicFramePr>
        <p:xfrm>
          <a:off x="343402" y="3522736"/>
          <a:ext cx="8568952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in CWG trials to Vijay by 3-2.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7170" name="Picture 2" descr="https://s3.chorus-mk.thirdlight.com/t.tlx?H3H8svvKWH8PeZxzvH.HznjH6..HK-eHCr.rnHWoRdHP9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410" b="99186" l="31792" r="77792">
                        <a14:foregroundMark x1="51208" y1="95116" x2="54333" y2="95742"/>
                        <a14:foregroundMark x1="60208" y1="61177" x2="64292" y2="61866"/>
                        <a14:foregroundMark x1="57754" y1="34501" x2="55294" y2="53590"/>
                        <a14:foregroundMark x1="50695" y1="34851" x2="51337" y2="46935"/>
                        <a14:foregroundMark x1="57540" y1="33975" x2="54332" y2="31173"/>
                        <a14:foregroundMark x1="57219" y1="33625" x2="59465" y2="37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2577" y="-379827"/>
            <a:ext cx="388546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9046" y="481085"/>
            <a:ext cx="2921003" cy="1347613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2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Hanny</a:t>
            </a: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Kumari</a:t>
            </a: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50 Kg Women’s Wrestling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14/01/2001(21 Years)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27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676421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Nidani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Haryana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2019 Cadet WCH Bronze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10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2021 Sr. World Championship out of 20 Wrestlers.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44313"/>
              </p:ext>
            </p:extLst>
          </p:nvPr>
        </p:nvGraphicFramePr>
        <p:xfrm>
          <a:off x="1835696" y="2239845"/>
          <a:ext cx="608467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2421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Hanny</a:t>
                      </a:r>
                      <a:r>
                        <a:rPr lang="en-IN" sz="13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IN" sz="1300" baseline="0" dirty="0" err="1">
                          <a:latin typeface="Cambria" pitchFamily="18" charset="0"/>
                          <a:ea typeface="Cambria" pitchFamily="18" charset="0"/>
                        </a:rPr>
                        <a:t>Kumari</a:t>
                      </a:r>
                      <a:r>
                        <a:rPr lang="en-IN" sz="13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’s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57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270476"/>
              </p:ext>
            </p:extLst>
          </p:nvPr>
        </p:nvGraphicFramePr>
        <p:xfrm>
          <a:off x="1048169" y="3522735"/>
          <a:ext cx="7556279" cy="1206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241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094241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03665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17478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2155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0716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45378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8253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69771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 at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Khelo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India University Games 2022. Suffered elbow injury during competition.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0" name="Picture 9" descr="hanny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3244"/>
            <a:ext cx="2311542" cy="15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8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37619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Sarita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57/59Kg Women’s Wrestling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16/04/1995 (27 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33 Years (Not 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 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Balgarh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Sonipat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3</a:t>
            </a:r>
            <a:r>
              <a:rPr lang="en-IN" sz="1167" b="1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2021 World Championship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International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:Gold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nd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Ranking Series in Kazakhstan (5 competitors entered)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33916"/>
              </p:ext>
            </p:extLst>
          </p:nvPr>
        </p:nvGraphicFramePr>
        <p:xfrm>
          <a:off x="1907704" y="2071945"/>
          <a:ext cx="608467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45863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Sarita’s predicted performance for 2028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7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47849"/>
              </p:ext>
            </p:extLst>
          </p:nvPr>
        </p:nvGraphicFramePr>
        <p:xfrm>
          <a:off x="1048169" y="3522735"/>
          <a:ext cx="7140794" cy="1100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Anshu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CWG selection trials final by 2-1.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0" name="Picture 9" descr="sarita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372" y="126677"/>
            <a:ext cx="3334820" cy="22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E49E-6B42-A82E-E68D-638E6D93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Sarita </a:t>
            </a:r>
            <a:r>
              <a:rPr lang="en-US" sz="2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Mor’s</a:t>
            </a:r>
            <a:r>
              <a:rPr lang="en-US" sz="2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performance in last 5 International Events</a:t>
            </a:r>
            <a:endParaRPr lang="en-IN" sz="24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B8750D8-61CF-8CDB-8947-DD4CBAE9E7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339969"/>
              </p:ext>
            </p:extLst>
          </p:nvPr>
        </p:nvGraphicFramePr>
        <p:xfrm>
          <a:off x="683568" y="1417340"/>
          <a:ext cx="777686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11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62947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2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Nisha</a:t>
            </a: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65/68Kg Women’s Wrestling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19/09/1998 (23 Years)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29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Lucknow/Karnal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Bronze at 2021 U-23 World Championship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 Forfeited 2022 ACH due to injury. 3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2021 U-23 WCH.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323479"/>
              </p:ext>
            </p:extLst>
          </p:nvPr>
        </p:nvGraphicFramePr>
        <p:xfrm>
          <a:off x="1763688" y="2316692"/>
          <a:ext cx="5868653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45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89254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Nisha’s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80603"/>
              </p:ext>
            </p:extLst>
          </p:nvPr>
        </p:nvGraphicFramePr>
        <p:xfrm>
          <a:off x="1048168" y="3847691"/>
          <a:ext cx="7268249" cy="118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0845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20845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3292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3978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77736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58725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017384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4045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8558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Debarred from playing ACH trials.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Divya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Karan in CWG Trials final by TSU.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1" name="Picture 10" descr="nisha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935" y="53945"/>
            <a:ext cx="2664675" cy="21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4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37619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Bhateri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65/68Kg Women’s Wrestling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05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/11/2001 (20 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27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3172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 Bhiwani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</a:t>
            </a:r>
            <a:r>
              <a:rPr lang="en-IN" sz="1167" b="1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nd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JR. WCH 2021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Lost in 1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st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round at 2021 WCH by 8-0 to Russian Wrestler.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148487"/>
              </p:ext>
            </p:extLst>
          </p:nvPr>
        </p:nvGraphicFramePr>
        <p:xfrm>
          <a:off x="1547664" y="2222705"/>
          <a:ext cx="5957222" cy="114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91955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Bhateri’s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3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06636"/>
              </p:ext>
            </p:extLst>
          </p:nvPr>
        </p:nvGraphicFramePr>
        <p:xfrm>
          <a:off x="1048169" y="3522735"/>
          <a:ext cx="7140794" cy="1100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medal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Radhika at CWG trials by 10-0.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0" name="Picture 9" descr="bhateri-removebg-preview.png"/>
          <p:cNvPicPr>
            <a:picLocks noChangeAspect="1"/>
          </p:cNvPicPr>
          <p:nvPr/>
        </p:nvPicPr>
        <p:blipFill rotWithShape="1">
          <a:blip r:embed="rId2"/>
          <a:srcRect r="7625" b="33756"/>
          <a:stretch/>
        </p:blipFill>
        <p:spPr>
          <a:xfrm>
            <a:off x="251520" y="114637"/>
            <a:ext cx="1900439" cy="195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32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37619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Bipasha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76Kg Women’s Wrestling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1/09/2002 (19 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25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Yudhveer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Akhara Sonipat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Performance:2</a:t>
            </a:r>
            <a:r>
              <a:rPr lang="en-IN" sz="1167" b="1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nd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2021 Jr. WCH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8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2021 U-23 World Championship. (14 Wrestlers competed)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92073"/>
              </p:ext>
            </p:extLst>
          </p:nvPr>
        </p:nvGraphicFramePr>
        <p:xfrm>
          <a:off x="2339752" y="2065412"/>
          <a:ext cx="5298318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340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946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Bipasha’s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370029"/>
              </p:ext>
            </p:extLst>
          </p:nvPr>
        </p:nvGraphicFramePr>
        <p:xfrm>
          <a:off x="1048169" y="3522735"/>
          <a:ext cx="7140794" cy="1100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by fall to Pooja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Sihag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CWG trials final.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1" name="Picture 10" descr="bipasha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9173"/>
            <a:ext cx="1768850" cy="255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1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37619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Rohit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61/65 Kg Wrestling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19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(Years)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 25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Sonipat, Shaheed Bhagat Singh Akhara Rohtak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Gold 2021 National Championship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5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2021 World Championship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815098"/>
              </p:ext>
            </p:extLst>
          </p:nvPr>
        </p:nvGraphicFramePr>
        <p:xfrm>
          <a:off x="1691680" y="2276553"/>
          <a:ext cx="6084677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323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82535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Rohit’s predicted performance for 2028 Olympics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88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88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9707"/>
              </p:ext>
            </p:extLst>
          </p:nvPr>
        </p:nvGraphicFramePr>
        <p:xfrm>
          <a:off x="683568" y="3593592"/>
          <a:ext cx="7505396" cy="135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416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57416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73157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70448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112900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8348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050579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5080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84290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 (Lost to Bajrang in selection trials final 3-2)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Surjit in CWG trials by 2-1.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2" name="Picture 11" descr="rohitm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85" y="147813"/>
            <a:ext cx="1512168" cy="18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37619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Sajan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77Kg GR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17/01/1999 ( 23 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29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Lucknow/Karnal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2022 U-23 World Championship Bronze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5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2022 Asian Championship ( 8 Wrestlers Competed)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53579"/>
              </p:ext>
            </p:extLst>
          </p:nvPr>
        </p:nvGraphicFramePr>
        <p:xfrm>
          <a:off x="1637673" y="2291972"/>
          <a:ext cx="5868653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945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89254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Sajan’s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 for 2028 Olympic Games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91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88629"/>
              </p:ext>
            </p:extLst>
          </p:nvPr>
        </p:nvGraphicFramePr>
        <p:xfrm>
          <a:off x="1048169" y="3522735"/>
          <a:ext cx="7140794" cy="118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Defeated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recent trials for 2</a:t>
                      </a:r>
                      <a:r>
                        <a:rPr lang="en-US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Ranking Series by 5-0.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0" name="Picture 9" descr="sajan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-26766"/>
            <a:ext cx="2948318" cy="21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0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90C8A1-0123-51ED-81B7-A307F36C8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33276"/>
              </p:ext>
            </p:extLst>
          </p:nvPr>
        </p:nvGraphicFramePr>
        <p:xfrm>
          <a:off x="1053344" y="1351720"/>
          <a:ext cx="73460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3BE9303-30BD-631A-67D1-BF1D373EB831}"/>
              </a:ext>
            </a:extLst>
          </p:cNvPr>
          <p:cNvSpPr txBox="1">
            <a:spLocks/>
          </p:cNvSpPr>
          <p:nvPr/>
        </p:nvSpPr>
        <p:spPr>
          <a:xfrm>
            <a:off x="611560" y="357561"/>
            <a:ext cx="8229600" cy="508015"/>
          </a:xfrm>
          <a:prstGeom prst="rect">
            <a:avLst/>
          </a:prstGeom>
          <a:noFill/>
        </p:spPr>
        <p:txBody>
          <a:bodyPr vert="horz" wrap="square" lIns="64188" tIns="32095" rIns="64188" bIns="32095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88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Sajan’s</a:t>
            </a:r>
            <a:r>
              <a:rPr lang="en-US" sz="288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(77Kg GR) performance in last 2 years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0DB5FEE-C0C0-E613-A4D2-1800B590E420}"/>
              </a:ext>
            </a:extLst>
          </p:cNvPr>
          <p:cNvSpPr txBox="1"/>
          <p:nvPr/>
        </p:nvSpPr>
        <p:spPr>
          <a:xfrm>
            <a:off x="7452320" y="1921396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Injured (Did not play)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7AB70-6CD3-7627-86ED-FA78DA092D06}"/>
              </a:ext>
            </a:extLst>
          </p:cNvPr>
          <p:cNvSpPr txBox="1"/>
          <p:nvPr/>
        </p:nvSpPr>
        <p:spPr>
          <a:xfrm>
            <a:off x="1763688" y="2383061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16 competitors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29B8D7-B507-8445-D721-81DB5E083F73}"/>
              </a:ext>
            </a:extLst>
          </p:cNvPr>
          <p:cNvSpPr txBox="1"/>
          <p:nvPr/>
        </p:nvSpPr>
        <p:spPr>
          <a:xfrm>
            <a:off x="2376264" y="2971899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12 competitors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9F447-98C2-D623-A8A2-87FBC032F273}"/>
              </a:ext>
            </a:extLst>
          </p:cNvPr>
          <p:cNvSpPr txBox="1"/>
          <p:nvPr/>
        </p:nvSpPr>
        <p:spPr>
          <a:xfrm>
            <a:off x="3240360" y="4340051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22 competitors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13FA5-0763-0CE1-CAD5-A752D7E91509}"/>
              </a:ext>
            </a:extLst>
          </p:cNvPr>
          <p:cNvSpPr txBox="1"/>
          <p:nvPr/>
        </p:nvSpPr>
        <p:spPr>
          <a:xfrm>
            <a:off x="4104456" y="3721596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31 competitors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2205A-971A-C92B-C222-B754FDF85F24}"/>
              </a:ext>
            </a:extLst>
          </p:cNvPr>
          <p:cNvSpPr txBox="1"/>
          <p:nvPr/>
        </p:nvSpPr>
        <p:spPr>
          <a:xfrm>
            <a:off x="5004048" y="4727675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26 competitors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2A630E-67D0-1401-4B95-F250A5B7FAF5}"/>
              </a:ext>
            </a:extLst>
          </p:cNvPr>
          <p:cNvSpPr txBox="1"/>
          <p:nvPr/>
        </p:nvSpPr>
        <p:spPr>
          <a:xfrm>
            <a:off x="5976664" y="3547963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13 competitors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48775-384A-ED42-D751-4E46B24F88AB}"/>
              </a:ext>
            </a:extLst>
          </p:cNvPr>
          <p:cNvSpPr txBox="1"/>
          <p:nvPr/>
        </p:nvSpPr>
        <p:spPr>
          <a:xfrm>
            <a:off x="6840760" y="2569468"/>
            <a:ext cx="104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IN" sz="1200" dirty="0"/>
              <a:t>Out of 8 competitors</a:t>
            </a:r>
          </a:p>
        </p:txBody>
      </p:sp>
    </p:spTree>
    <p:extLst>
      <p:ext uri="{BB962C8B-B14F-4D97-AF65-F5344CB8AC3E}">
        <p14:creationId xmlns:p14="http://schemas.microsoft.com/office/powerpoint/2010/main" val="21084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 t="11363"/>
          <a:stretch>
            <a:fillRect/>
          </a:stretch>
        </p:blipFill>
        <p:spPr bwMode="auto">
          <a:xfrm>
            <a:off x="35496" y="-50024"/>
            <a:ext cx="9144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Ravi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Kumar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(TOPS CORE)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57 kg Freestyle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Coach: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Jagminder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 Arun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12/12/1997 (24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786062"/>
            <a:ext cx="3332242" cy="933793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Sonipat/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Chattrasal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2020 Tokyo Olympics Silver, 2019 World Championship Bronze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Current world rank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19714"/>
              </p:ext>
            </p:extLst>
          </p:nvPr>
        </p:nvGraphicFramePr>
        <p:xfrm>
          <a:off x="2428860" y="3714756"/>
          <a:ext cx="6357982" cy="188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84">
                <a:tc gridSpan="4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Ravi</a:t>
                      </a:r>
                      <a:r>
                        <a:rPr lang="en-IN" sz="1300" baseline="0" dirty="0">
                          <a:latin typeface="Cambria" pitchFamily="18" charset="0"/>
                          <a:ea typeface="Cambria" pitchFamily="18" charset="0"/>
                        </a:rPr>
                        <a:t> Kumar’s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 for upcoming major events.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Gold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Silver/Bronze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Cambria" pitchFamily="18" charset="0"/>
                          <a:ea typeface="Cambria" pitchFamily="18" charset="0"/>
                        </a:rPr>
                        <a:t>Effective Participation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2024 Paris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Asian Games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14">
                <a:tc>
                  <a:txBody>
                    <a:bodyPr/>
                    <a:lstStyle/>
                    <a:p>
                      <a:pPr algn="l"/>
                      <a:r>
                        <a:rPr lang="en-IN" sz="1100" dirty="0">
                          <a:latin typeface="Cambria" pitchFamily="18" charset="0"/>
                          <a:ea typeface="Cambria" pitchFamily="18" charset="0"/>
                        </a:rPr>
                        <a:t>Commonwealth Games 2022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F75DFB-42DF-40F6-91A5-8B03B8014D1F}"/>
              </a:ext>
            </a:extLst>
          </p:cNvPr>
          <p:cNvSpPr txBox="1"/>
          <p:nvPr/>
        </p:nvSpPr>
        <p:spPr>
          <a:xfrm>
            <a:off x="4184268" y="497309"/>
            <a:ext cx="436320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assessment of wrestlers are done based on the points system devised by TOPS.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being inducted in TOPS, Wrestlers in the Olympic weight categories are given priority along with Wrestlers who are at or nearing their High Performance Age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4C057-F939-4E47-9618-5663ED448FC2}"/>
              </a:ext>
            </a:extLst>
          </p:cNvPr>
          <p:cNvSpPr txBox="1"/>
          <p:nvPr/>
        </p:nvSpPr>
        <p:spPr>
          <a:xfrm>
            <a:off x="4211960" y="173459"/>
            <a:ext cx="43524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performance assessment of wrestlers are done?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8A72F-E2FB-42B2-A853-F4BDA1D80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92" y="2857500"/>
            <a:ext cx="4151273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34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3172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Gaurav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Baliyan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74Kg/79Wrestling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1/10/2001(21 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27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3172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Sonipat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2022 Asian Championship Silver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2022 Asian Championship Silver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93325"/>
              </p:ext>
            </p:extLst>
          </p:nvPr>
        </p:nvGraphicFramePr>
        <p:xfrm>
          <a:off x="1619672" y="2227662"/>
          <a:ext cx="6408712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507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9464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Gaurav’s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81332"/>
              </p:ext>
            </p:extLst>
          </p:nvPr>
        </p:nvGraphicFramePr>
        <p:xfrm>
          <a:off x="1048169" y="3522735"/>
          <a:ext cx="7140794" cy="118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in CWG trials final against Naveen 12-2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10" name="Picture 9" descr="gaurav_baliyan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3" y="-122901"/>
            <a:ext cx="1728192" cy="225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3172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Aman </a:t>
            </a:r>
            <a:r>
              <a:rPr lang="en-IN" sz="1167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Sehrawat</a:t>
            </a: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57 Kg FS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16/07/2003 (18Years)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 24 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496820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Sonipat/ 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Chhatrasal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2022 U-23 World Championship Gold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:3</a:t>
            </a:r>
            <a:r>
              <a:rPr lang="en-IN" sz="1167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in Ranking Series in Turkey, 2022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74299"/>
              </p:ext>
            </p:extLst>
          </p:nvPr>
        </p:nvGraphicFramePr>
        <p:xfrm>
          <a:off x="1691680" y="2254638"/>
          <a:ext cx="595722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70774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Aman’s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55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531856"/>
              </p:ext>
            </p:extLst>
          </p:nvPr>
        </p:nvGraphicFramePr>
        <p:xfrm>
          <a:off x="1048169" y="3522735"/>
          <a:ext cx="7140794" cy="135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DNQ( Gave walkover to Ravi Kumar in final of trials)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Ravi Kumar in CWG trials final by Technical Superiority.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341604-9AF0-4C91-0525-20F10EFC6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04"/>
            <a:ext cx="2296386" cy="20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2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63181" y="481085"/>
            <a:ext cx="2776868" cy="1162947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</a:t>
            </a:r>
            <a:r>
              <a:rPr lang="en-IN" sz="12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Ashu</a:t>
            </a: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(TOPS Development)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67 Kg GR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09/05/2000 (22 Years)</a:t>
            </a:r>
          </a:p>
          <a:p>
            <a:pPr defTabSz="761970">
              <a:defRPr/>
            </a:pPr>
            <a:r>
              <a:rPr lang="en-IN" sz="1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 28Years (High Performance Age)</a:t>
            </a:r>
          </a:p>
          <a:p>
            <a:pPr defTabSz="761970">
              <a:defRPr/>
            </a:pPr>
            <a:endParaRPr lang="en-US" sz="1167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094" y="426582"/>
            <a:ext cx="2776868" cy="1676421"/>
          </a:xfrm>
          <a:prstGeom prst="rect">
            <a:avLst/>
          </a:prstGeom>
          <a:noFill/>
        </p:spPr>
        <p:txBody>
          <a:bodyPr wrap="square" lIns="59433" tIns="29718" rIns="59433" bIns="29718" rtlCol="0">
            <a:spAutoFit/>
          </a:bodyPr>
          <a:lstStyle/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Sonipat/ Pratap School </a:t>
            </a:r>
            <a:r>
              <a:rPr lang="en-IN" sz="1167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Kharkhoda</a:t>
            </a: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2020 Asian Championship Bronze</a:t>
            </a:r>
          </a:p>
          <a:p>
            <a:pPr defTabSz="761970">
              <a:defRPr/>
            </a:pPr>
            <a:r>
              <a:rPr lang="en-IN" sz="1167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167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:11th in Ranking Series in Turkey, 2022 (12 Competitors entered)</a:t>
            </a: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761970">
              <a:defRPr/>
            </a:pPr>
            <a:endParaRPr lang="en-IN" sz="1167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76149"/>
              </p:ext>
            </p:extLst>
          </p:nvPr>
        </p:nvGraphicFramePr>
        <p:xfrm>
          <a:off x="1691680" y="2254638"/>
          <a:ext cx="5957222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500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70774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Ashu’s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155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15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76200" marR="762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69451"/>
              </p:ext>
            </p:extLst>
          </p:nvPr>
        </p:nvGraphicFramePr>
        <p:xfrm>
          <a:off x="1001603" y="3649588"/>
          <a:ext cx="7140794" cy="1185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0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101190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11309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92330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05883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745420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999543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last Sr. Nationals (2021)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Open Nationals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Jr.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Position at last Cadet WCH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Position at Sr. ACH 2022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u="none" strike="noStrike" dirty="0">
                          <a:effectLst/>
                        </a:rPr>
                        <a:t>Latest performance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59213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DNQ(Lost in trials to Sachin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Sehrawat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in ACH 2022 trials final to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Sachin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Sehrawat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4881" marR="4881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D3A9796-DBF0-DB2F-C5B0-9EB91E26E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067"/>
            <a:ext cx="14401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3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Sunil Kumar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Development)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87 Kg GR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29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/09/1999 (22Years)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28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SAI Sonipat/Guru </a:t>
            </a: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mehar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Akhara Rohtak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2020 Asian Championship Gold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Latest performance at International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3</a:t>
            </a:r>
            <a:r>
              <a:rPr kumimoji="0" lang="en-I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rd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at 2022 Asian Championship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995158"/>
              </p:ext>
            </p:extLst>
          </p:nvPr>
        </p:nvGraphicFramePr>
        <p:xfrm>
          <a:off x="1763688" y="2234464"/>
          <a:ext cx="6357981" cy="109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Sunil Kumar predicted performance for 2028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83190"/>
              </p:ext>
            </p:extLst>
          </p:nvPr>
        </p:nvGraphicFramePr>
        <p:xfrm>
          <a:off x="343402" y="3522736"/>
          <a:ext cx="8568952" cy="836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at ACH losing to 2019 WCH medalist by TSU.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51B506C-D98A-2C86-DC22-938FCF5C5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60"/>
          <a:stretch/>
        </p:blipFill>
        <p:spPr>
          <a:xfrm>
            <a:off x="107504" y="224824"/>
            <a:ext cx="1872208" cy="19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4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364680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Ravinder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Development)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61/65 Kg FS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03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/08/1997 (24Years)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30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(Not 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364680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SAI Sonipat/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Naresh Akhara Delhi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2019 U-23 World Championship Silver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Latest performance at International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5</a:t>
            </a:r>
            <a:r>
              <a:rPr kumimoji="0" lang="en-IN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th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2021 World Championship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84740"/>
              </p:ext>
            </p:extLst>
          </p:nvPr>
        </p:nvGraphicFramePr>
        <p:xfrm>
          <a:off x="1763688" y="2234464"/>
          <a:ext cx="6357981" cy="109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Ravinder predicted performance for 2028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99584"/>
              </p:ext>
            </p:extLst>
          </p:nvPr>
        </p:nvGraphicFramePr>
        <p:xfrm>
          <a:off x="343402" y="3522736"/>
          <a:ext cx="8568952" cy="836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 due to injury in 2021. 2019 &amp; 2020 Sr. National gold.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in trials.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in CWG trials to Anuj by 14-4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5C75D0F-BFE2-C247-C6E9-4BF12C43C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0708"/>
            <a:ext cx="2675955" cy="200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7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Aman (Karnataka)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Development)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57 Kg FS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25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/07/2005 (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17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23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Air Force Centre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Jalhali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Bangalore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3</a:t>
            </a:r>
            <a:r>
              <a:rPr kumimoji="0" lang="en-IN" sz="1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rd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at 2022 Cadet Nationals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Latest performance at International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:2021 Cadet WCH Gold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06770"/>
              </p:ext>
            </p:extLst>
          </p:nvPr>
        </p:nvGraphicFramePr>
        <p:xfrm>
          <a:off x="1763688" y="2234464"/>
          <a:ext cx="6357981" cy="109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Aman’s predicted performance for 2028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485210"/>
              </p:ext>
            </p:extLst>
          </p:nvPr>
        </p:nvGraphicFramePr>
        <p:xfrm>
          <a:off x="323528" y="3522736"/>
          <a:ext cx="8568952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Khelo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India 2022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9F986B-7AB8-491A-FB0A-3AAAC101C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784"/>
            <a:ext cx="1728192" cy="18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9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2476" y="718726"/>
            <a:ext cx="2999018" cy="1228212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</a:t>
            </a:r>
            <a:r>
              <a:rPr lang="en-IN" sz="126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Antim</a:t>
            </a: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6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Panghal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53 Kg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WW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31/08/2004 (18 Years)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24 (High Performance Age)</a:t>
            </a:r>
          </a:p>
          <a:p>
            <a:pPr defTabSz="822960">
              <a:defRPr/>
            </a:pPr>
            <a:endParaRPr lang="en-US" sz="126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301" y="669674"/>
            <a:ext cx="2999018" cy="1616011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68580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SAI Lucknow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U-20 World Championship Gold, 4</a:t>
            </a:r>
            <a:r>
              <a:rPr lang="en-IN" sz="1260" b="1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Ranking Series Tunisia, Gold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</a:p>
          <a:p>
            <a:pPr defTabSz="822960">
              <a:defRPr/>
            </a:pP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U-20 World Championship Gold</a:t>
            </a:r>
          </a:p>
          <a:p>
            <a:pPr defTabSz="822960">
              <a:defRPr/>
            </a:pP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Current UWW Rank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37</a:t>
            </a:r>
          </a:p>
          <a:p>
            <a:pPr defTabSz="822960">
              <a:defRPr/>
            </a:pP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520" y="2304304"/>
          <a:ext cx="5722185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651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1200" dirty="0" err="1">
                          <a:latin typeface="Cambria" pitchFamily="18" charset="0"/>
                          <a:ea typeface="Cambria" pitchFamily="18" charset="0"/>
                        </a:rPr>
                        <a:t>Antim’s</a:t>
                      </a:r>
                      <a:r>
                        <a:rPr lang="en-IN" sz="1200" dirty="0">
                          <a:latin typeface="Cambria" pitchFamily="18" charset="0"/>
                          <a:ea typeface="Cambria" pitchFamily="18" charset="0"/>
                        </a:rPr>
                        <a:t> predicted performance for 2028 Olympic Games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/>
        </p:nvGraphicFramePr>
        <p:xfrm>
          <a:off x="641902" y="3478377"/>
          <a:ext cx="7288347" cy="1193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947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254947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38044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06680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1139107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3393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Position at last Sr. Nationals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Open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Jr.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Cadet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Latest performance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8541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Junior Nationals Gold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Gold at 2022 Jr. World Championship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Cadet World Champ. Bronze.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Vinesh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Phogat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Sr. WCH trials final by 7-0.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11044E6-18D3-8365-2B48-D50758036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2" y="162518"/>
            <a:ext cx="1379349" cy="207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8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2476" y="718727"/>
            <a:ext cx="2999018" cy="1228212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Priya Malik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76 Kg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WW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DOB/Age:16.02.2005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(17 Years)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23 (Not in High Performance Age)</a:t>
            </a:r>
          </a:p>
          <a:p>
            <a:pPr defTabSz="822960">
              <a:defRPr/>
            </a:pPr>
            <a:endParaRPr lang="en-US" sz="126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301" y="669675"/>
            <a:ext cx="2999018" cy="1034313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68580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U-20 World Championship Silver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defTabSz="822960">
              <a:defRPr/>
            </a:pP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U-20 World Championship Silver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520" y="2304304"/>
          <a:ext cx="5722185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651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Cambria" pitchFamily="18" charset="0"/>
                          <a:ea typeface="Cambria" pitchFamily="18" charset="0"/>
                        </a:rPr>
                        <a:t>Priya Malik’s predicted performance for 2028 Olympic Games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/>
        </p:nvGraphicFramePr>
        <p:xfrm>
          <a:off x="641902" y="3478377"/>
          <a:ext cx="7288347" cy="1193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947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254947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38044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06680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1139107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3393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Position at last Sr. Nationals (2021)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Open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Cadet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Latest performance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8541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Junior Nationals Gold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 at 2022 Jr. World Championship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2021,2022 Cadet World Champ Gold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medalist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by 2-1 to Japanese Wrestler in U-20 WCH final.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80FFADC-529A-9B4C-F44A-ED48D16FE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23380" r="-33371" b="-23380"/>
          <a:stretch/>
        </p:blipFill>
        <p:spPr>
          <a:xfrm>
            <a:off x="476330" y="58720"/>
            <a:ext cx="4286589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2476" y="718726"/>
            <a:ext cx="2999018" cy="1228212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Sujeet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65 Kg FS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DOB/Age: 5.11.2002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(19 Years)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25 (High Performance Age)</a:t>
            </a:r>
          </a:p>
          <a:p>
            <a:pPr defTabSz="822960">
              <a:defRPr/>
            </a:pPr>
            <a:endParaRPr lang="en-US" sz="126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9301" y="669674"/>
            <a:ext cx="2999018" cy="1228212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68580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Sonipat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2022 4</a:t>
            </a:r>
            <a:r>
              <a:rPr lang="en-IN" sz="1260" b="1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</a:t>
            </a: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Ranking Series, Gold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Bronze at U-20 World Championship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Current UWW Rank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73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520" y="2304304"/>
          <a:ext cx="5722185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651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Cambria" pitchFamily="18" charset="0"/>
                          <a:ea typeface="Cambria" pitchFamily="18" charset="0"/>
                        </a:rPr>
                        <a:t>Sujeet’s predicted performance for 2028 Olympic Games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/>
        </p:nvGraphicFramePr>
        <p:xfrm>
          <a:off x="641902" y="3478376"/>
          <a:ext cx="7288347" cy="1352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947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254947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38044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06680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1139107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3393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Position at recent Sr. Nationals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Jr.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Open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Cadet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Latest performance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96697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Junior Nationals Gold, 2021 Jr. Nationals </a:t>
                      </a:r>
                      <a:r>
                        <a:rPr lang="en-IN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SIlver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Bronze at 2022 Jr. World Championship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2021,2022 Cadet World Champ Gold </a:t>
                      </a:r>
                      <a:r>
                        <a:rPr lang="en-IN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medalist</a:t>
                      </a:r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by criteria in 70 Kg World Championship trials to Ravinder when score was 6-6. Sujeet looked tired.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747DCC6-5631-51C8-6E7D-803D744DE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498851"/>
            <a:ext cx="1259750" cy="18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1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2476" y="718727"/>
            <a:ext cx="2999018" cy="1034313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Suraj </a:t>
            </a:r>
            <a:r>
              <a:rPr lang="en-IN" sz="126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Vasisth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 55 Kg GR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(16 Years)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22 (High Performance Age)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9301" y="669674"/>
            <a:ext cx="2999018" cy="1034313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68580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2022 U-17 World Championship Gold</a:t>
            </a:r>
            <a:endParaRPr lang="en-IN" sz="126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</a:p>
          <a:p>
            <a:pPr defTabSz="822960">
              <a:defRPr/>
            </a:pP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2022 U-17 World Championship Gold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520" y="2304304"/>
          <a:ext cx="5722185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651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Cambria" pitchFamily="18" charset="0"/>
                          <a:ea typeface="Cambria" pitchFamily="18" charset="0"/>
                        </a:rPr>
                        <a:t>Sujeet’s predicted performance for 2028 Olympic Games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/>
        </p:nvGraphicFramePr>
        <p:xfrm>
          <a:off x="641902" y="3478376"/>
          <a:ext cx="7288347" cy="15196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4947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254947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38044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05222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06680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1139107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3393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Position at recent Sr. Nationals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Cadet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Open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Cadet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Latest performance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966978"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Cadet Nationals Gold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Cadet World Champ Gold </a:t>
                      </a:r>
                      <a:r>
                        <a:rPr lang="en-IN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medalist</a:t>
                      </a:r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Won U-17 WCH final by Technical Superiority against Azerbaijan wrestler who is 2022 Cadet European Champion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B839596-DAAF-5D6D-A9DB-24FD9521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030" y="337284"/>
            <a:ext cx="2950529" cy="196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 t="11363"/>
          <a:stretch>
            <a:fillRect/>
          </a:stretch>
        </p:blipFill>
        <p:spPr bwMode="auto">
          <a:xfrm>
            <a:off x="35496" y="-50024"/>
            <a:ext cx="9144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Deepak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Punia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(TOPS CORE)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86 kg Freestyle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Coach: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Virender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19/05/1999 (22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786062"/>
            <a:ext cx="3332242" cy="933793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Sonipat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2019 World Championship Silver Medallist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Current world rank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28860" y="3714756"/>
          <a:ext cx="6357982" cy="188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84">
                <a:tc gridSpan="4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Deepak</a:t>
                      </a:r>
                      <a:r>
                        <a:rPr lang="en-IN" sz="13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IN" sz="1300" baseline="0" dirty="0" err="1">
                          <a:latin typeface="Cambria" pitchFamily="18" charset="0"/>
                          <a:ea typeface="Cambria" pitchFamily="18" charset="0"/>
                        </a:rPr>
                        <a:t>Punia</a:t>
                      </a:r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 for upcoming major events.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Gold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Silver/Bronze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Effective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2024 Paris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Asian Games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14">
                <a:tc>
                  <a:txBody>
                    <a:bodyPr/>
                    <a:lstStyle/>
                    <a:p>
                      <a:pPr algn="l"/>
                      <a:r>
                        <a:rPr lang="en-IN" sz="1100" dirty="0">
                          <a:latin typeface="Cambria" pitchFamily="18" charset="0"/>
                          <a:ea typeface="Cambria" pitchFamily="18" charset="0"/>
                        </a:rPr>
                        <a:t>Commonwealth Games 2022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9F75DFB-42DF-40F6-91A5-8B03B8014D1F}"/>
              </a:ext>
            </a:extLst>
          </p:cNvPr>
          <p:cNvSpPr txBox="1"/>
          <p:nvPr/>
        </p:nvSpPr>
        <p:spPr>
          <a:xfrm>
            <a:off x="4184268" y="497309"/>
            <a:ext cx="436320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assessment of wrestlers are done based on the points system devised by TOPS.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being inducted in TOPS, Wrestlers in the Olympic weight categories are given priority along with Wrestlers who are at or nearing their High Performance Age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4C057-F939-4E47-9618-5663ED448FC2}"/>
              </a:ext>
            </a:extLst>
          </p:cNvPr>
          <p:cNvSpPr txBox="1"/>
          <p:nvPr/>
        </p:nvSpPr>
        <p:spPr>
          <a:xfrm>
            <a:off x="4211960" y="173459"/>
            <a:ext cx="43524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performance assessment of wrestlers are done?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66EF3C-ED2C-437D-97C5-EE429B92C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2"/>
          <a:stretch/>
        </p:blipFill>
        <p:spPr>
          <a:xfrm>
            <a:off x="-142908" y="2714624"/>
            <a:ext cx="2307202" cy="27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2476" y="718727"/>
            <a:ext cx="2999018" cy="1034313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Name : Ronit Sharma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Event :  48 Kg GR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16 Years</a:t>
            </a: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Age in 2028 Olympics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22 (High Performance Age)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79301" y="669674"/>
            <a:ext cx="2999018" cy="1034313"/>
          </a:xfrm>
          <a:prstGeom prst="rect">
            <a:avLst/>
          </a:prstGeom>
          <a:noFill/>
        </p:spPr>
        <p:txBody>
          <a:bodyPr wrap="square" lIns="64188" tIns="32095" rIns="64188" bIns="32095" rtlCol="0">
            <a:spAutoFit/>
          </a:bodyPr>
          <a:lstStyle/>
          <a:p>
            <a:pPr defTabSz="68580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Training Base : </a:t>
            </a:r>
            <a:endParaRPr lang="en-IN" sz="126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Best Performance: 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2022 U-17 World Championship Silver</a:t>
            </a:r>
            <a:endParaRPr lang="en-IN" sz="126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defTabSz="822960">
              <a:defRPr/>
            </a:pPr>
            <a:r>
              <a:rPr lang="en-IN" sz="126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</a:p>
          <a:p>
            <a:pPr defTabSz="822960">
              <a:defRPr/>
            </a:pPr>
            <a:r>
              <a:rPr lang="en-IN" sz="126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2022 U-17 World Championship Silver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44520" y="2304304"/>
          <a:ext cx="5722185" cy="103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956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65176">
                <a:tc gridSpan="5">
                  <a:txBody>
                    <a:bodyPr/>
                    <a:lstStyle/>
                    <a:p>
                      <a:pPr algn="ctr"/>
                      <a:r>
                        <a:rPr lang="en-IN" sz="1200" dirty="0">
                          <a:latin typeface="Cambria" pitchFamily="18" charset="0"/>
                          <a:ea typeface="Cambria" pitchFamily="18" charset="0"/>
                        </a:rPr>
                        <a:t>Ronit’s predicted performance for 2028 Olympic Games</a:t>
                      </a:r>
                      <a:endParaRPr lang="en-US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0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47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/>
        </p:nvGraphicFramePr>
        <p:xfrm>
          <a:off x="641902" y="3478377"/>
          <a:ext cx="7256104" cy="1193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329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541329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292345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482047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1399054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33935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Position at recent Sr. Nationals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recent Cadet Nationals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Jr.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</a:rPr>
                        <a:t>Position at last Cadet WCH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1" u="none" strike="noStrike" dirty="0">
                          <a:effectLst/>
                        </a:rPr>
                        <a:t>Latest performance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71" marR="5271" marT="52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85412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Cadet Nationals Gold, DNP in 2022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 U-17 World Champ Silver </a:t>
                      </a:r>
                      <a:r>
                        <a:rPr lang="en-IN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medalist</a:t>
                      </a:r>
                      <a:r>
                        <a:rPr lang="en-I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Won Silver at U-17 World Championship final.</a:t>
                      </a:r>
                    </a:p>
                  </a:txBody>
                  <a:tcPr marL="6858" marR="6858" marT="68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FB6077A-8FE9-A8BC-1FC6-24B172B00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201" y="461722"/>
            <a:ext cx="2763872" cy="18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298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Vinesh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Phogat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(TOPS CORE)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53 kg Women’s Wrestling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Coach: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Somvir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Rathee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25/08/1994 (27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Lucknow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2019 &amp; 2022 World Championship Bronze, 2018 Asian </a:t>
            </a:r>
            <a:r>
              <a:rPr kumimoji="0" lang="en-I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GamesGold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Current world rank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28860" y="3714756"/>
          <a:ext cx="6357982" cy="188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84">
                <a:tc gridSpan="4">
                  <a:txBody>
                    <a:bodyPr/>
                    <a:lstStyle/>
                    <a:p>
                      <a:pPr algn="ctr"/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Vinesh</a:t>
                      </a:r>
                      <a:r>
                        <a:rPr lang="en-IN" sz="1300" baseline="0" dirty="0"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IN" sz="1300" baseline="0" dirty="0" err="1">
                          <a:latin typeface="Cambria" pitchFamily="18" charset="0"/>
                          <a:ea typeface="Cambria" pitchFamily="18" charset="0"/>
                        </a:rPr>
                        <a:t>Phogat</a:t>
                      </a:r>
                      <a:r>
                        <a:rPr lang="en-IN" sz="1300" dirty="0" err="1">
                          <a:latin typeface="Cambria" pitchFamily="18" charset="0"/>
                          <a:ea typeface="Cambria" pitchFamily="18" charset="0"/>
                        </a:rPr>
                        <a:t>’s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 predicted performance for upcoming major events.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Gold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Silver/Bronze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Effective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2024 Paris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Asian Games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14">
                <a:tc>
                  <a:txBody>
                    <a:bodyPr/>
                    <a:lstStyle/>
                    <a:p>
                      <a:pPr algn="l"/>
                      <a:r>
                        <a:rPr lang="en-IN" sz="1100" dirty="0">
                          <a:latin typeface="Cambria" pitchFamily="18" charset="0"/>
                          <a:ea typeface="Cambria" pitchFamily="18" charset="0"/>
                        </a:rPr>
                        <a:t>Commonwealth Games 2022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58C0B135-3F55-476C-AD39-38A806889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0164" y="2857500"/>
            <a:ext cx="426228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3.jpg"/>
          <p:cNvPicPr>
            <a:picLocks noChangeAspect="1" noChangeArrowheads="1"/>
          </p:cNvPicPr>
          <p:nvPr/>
        </p:nvPicPr>
        <p:blipFill>
          <a:blip r:embed="rId2" cstate="print"/>
          <a:srcRect t="11363"/>
          <a:stretch>
            <a:fillRect/>
          </a:stretch>
        </p:blipFill>
        <p:spPr bwMode="auto">
          <a:xfrm>
            <a:off x="35496" y="-50024"/>
            <a:ext cx="914400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786062"/>
            <a:ext cx="3332242" cy="1149236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Sonam Malik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CORE)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62 Kg Women Wrestling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Coach: Ajmer Malik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15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/04/2002 (20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2786062"/>
            <a:ext cx="3332242" cy="933793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Lucknow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2019 Cadet WCH Gold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Current world rank 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31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75DFB-42DF-40F6-91A5-8B03B8014D1F}"/>
              </a:ext>
            </a:extLst>
          </p:cNvPr>
          <p:cNvSpPr txBox="1"/>
          <p:nvPr/>
        </p:nvSpPr>
        <p:spPr>
          <a:xfrm>
            <a:off x="4184268" y="497309"/>
            <a:ext cx="4363200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assessment of wrestlers are done based on the points system devised by TOPS.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being inducted in TOPS, Wrestlers in the Olympic weight categories are given priority along with Wrestlers who are at or nearing their High Performance Age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4C057-F939-4E47-9618-5663ED448FC2}"/>
              </a:ext>
            </a:extLst>
          </p:cNvPr>
          <p:cNvSpPr txBox="1"/>
          <p:nvPr/>
        </p:nvSpPr>
        <p:spPr>
          <a:xfrm>
            <a:off x="4211960" y="173459"/>
            <a:ext cx="43524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performance assessment of wrestlers are done?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87EDB0-AAD6-4851-844E-063625BB3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868879"/>
            <a:ext cx="4238746" cy="235345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A2B99AF-D880-7E43-A89A-763C3EB9A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502664"/>
              </p:ext>
            </p:extLst>
          </p:nvPr>
        </p:nvGraphicFramePr>
        <p:xfrm>
          <a:off x="2428860" y="3714756"/>
          <a:ext cx="6357982" cy="188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3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7684">
                <a:tc gridSpan="4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Sonam Malik’s predicted performance for upcoming major events.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Gold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Silver/Bronze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Effective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itchFamily="18" charset="0"/>
                          <a:ea typeface="Cambria" pitchFamily="18" charset="0"/>
                        </a:rPr>
                        <a:t>2024 Paris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953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Cambria" pitchFamily="18" charset="0"/>
                          <a:ea typeface="Cambria" pitchFamily="18" charset="0"/>
                        </a:rPr>
                        <a:t>Asian Games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314">
                <a:tc>
                  <a:txBody>
                    <a:bodyPr/>
                    <a:lstStyle/>
                    <a:p>
                      <a:pPr algn="l"/>
                      <a:r>
                        <a:rPr lang="en-IN" sz="1200" b="1" dirty="0">
                          <a:latin typeface="Cambria" pitchFamily="18" charset="0"/>
                          <a:ea typeface="Cambria" pitchFamily="18" charset="0"/>
                        </a:rPr>
                        <a:t>Commonwealth Games 2022</a:t>
                      </a:r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6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364680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Sanju Devi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Development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59/ 62Kg Women’s Wrestling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12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/01/2002 (20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at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26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2441898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Lucknow/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Karnal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2021 Jr. World Championship Silver Medallist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Gold at  Dan </a:t>
            </a:r>
            <a:r>
              <a:rPr lang="en-IN" sz="1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Kolov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Nikola Petrov Tournament (5 Competitors entered her weight category). (The competition has been classified as lesser competition as per TOPS assessment.)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58237"/>
              </p:ext>
            </p:extLst>
          </p:nvPr>
        </p:nvGraphicFramePr>
        <p:xfrm>
          <a:off x="1619672" y="2569468"/>
          <a:ext cx="635798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Sanju Devi’s predicted performance for 2028 Olympics.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(Still early days in her senior career)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812578C-375C-F5AE-643A-B92C05A3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6"/>
          <a:stretch/>
        </p:blipFill>
        <p:spPr>
          <a:xfrm>
            <a:off x="-150571" y="470019"/>
            <a:ext cx="2150157" cy="187220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6589"/>
              </p:ext>
            </p:extLst>
          </p:nvPr>
        </p:nvGraphicFramePr>
        <p:xfrm>
          <a:off x="287524" y="4408369"/>
          <a:ext cx="8568952" cy="811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u="none" strike="noStrike" dirty="0">
                          <a:effectLst/>
                        </a:rPr>
                        <a:t>DNP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u="none" strike="noStrike" dirty="0">
                          <a:effectLst/>
                        </a:rPr>
                        <a:t>DNP in 2022, Gold in 2021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u="none" strike="noStrike" dirty="0">
                          <a:effectLst/>
                        </a:rPr>
                        <a:t>1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u="none" strike="noStrike" dirty="0">
                          <a:effectLst/>
                        </a:rPr>
                        <a:t>2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u="none" strike="noStrike" dirty="0">
                          <a:effectLst/>
                        </a:rPr>
                        <a:t>DNQ (Was injured during trials for ACH)</a:t>
                      </a:r>
                      <a:endParaRPr lang="en-IN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Lost in CWG selection trials to Sakshi Malik 7-0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90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lvl="0"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Arjun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Halakurki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Development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kumimoji="0" lang="en-I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55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</a:t>
            </a:r>
            <a:r>
              <a:rPr lang="en-IN" sz="1400" noProof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60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Kg GR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10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/07/1998 (23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29 (Not 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lvl="0"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SAI </a:t>
            </a: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Sonipat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</a:t>
            </a:r>
            <a:r>
              <a:rPr lang="sv-SE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Army Sports Institute, Pune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3</a:t>
            </a:r>
            <a:r>
              <a:rPr kumimoji="0" lang="en-IN" sz="14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rd</a:t>
            </a:r>
            <a:r>
              <a:rPr kumimoji="0" lang="en-I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2021 Ranking Series Italy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3</a:t>
            </a:r>
            <a:r>
              <a:rPr lang="en-IN" sz="140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at 2022 Asian Championship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2592"/>
              </p:ext>
            </p:extLst>
          </p:nvPr>
        </p:nvGraphicFramePr>
        <p:xfrm>
          <a:off x="1763688" y="2234464"/>
          <a:ext cx="6357981" cy="109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mbria" pitchFamily="18" charset="0"/>
                          <a:ea typeface="Cambria" pitchFamily="18" charset="0"/>
                        </a:rPr>
                        <a:t>Arjun </a:t>
                      </a:r>
                      <a:r>
                        <a:rPr lang="en-US" sz="1300" dirty="0" err="1">
                          <a:latin typeface="Cambria" pitchFamily="18" charset="0"/>
                          <a:ea typeface="Cambria" pitchFamily="18" charset="0"/>
                        </a:rPr>
                        <a:t>Halakurki</a:t>
                      </a:r>
                      <a:r>
                        <a:rPr lang="en-US" sz="1300" dirty="0">
                          <a:latin typeface="Cambria" pitchFamily="18" charset="0"/>
                          <a:ea typeface="Cambria" pitchFamily="18" charset="0"/>
                        </a:rPr>
                        <a:t> predicted performance </a:t>
                      </a:r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for 2028 Olympic Games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906406"/>
              </p:ext>
            </p:extLst>
          </p:nvPr>
        </p:nvGraphicFramePr>
        <p:xfrm>
          <a:off x="343402" y="3522736"/>
          <a:ext cx="8568952" cy="836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at ACH losing to 2019 WCH medalist by TSU.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3074" name="Picture 2" descr="https://s4.chorus-mk.thirdlight.com/t.tlx?9k91lDDy59pKkaCY9.9aES9c..9yB09PeAl9gHpL9fn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" b="98063" l="4124" r="970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1" y="0"/>
            <a:ext cx="1641457" cy="24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6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580124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Anirudh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  Kumar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Development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125 Kg 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/01/2002 (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26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79556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lvl="0"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SAI 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Sonipat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/</a:t>
            </a:r>
            <a:r>
              <a:rPr lang="en-IN" sz="14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Chatrasaal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Stadium, New Delhi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2021 Jr. World Championship Bronze Medallist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7th at 2022 Asian Championship (9 Competitors entered)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35421"/>
              </p:ext>
            </p:extLst>
          </p:nvPr>
        </p:nvGraphicFramePr>
        <p:xfrm>
          <a:off x="343402" y="3522736"/>
          <a:ext cx="8568952" cy="1004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Lost to relatively unknown S. Korean Wrestler in first round at 2022 ACH.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4098" name="Picture 2" descr="https://s2.chorus-mk.thirdlight.com/t.tlx?5w5InRRPH5Bi0Ckd5.5Jle5-..5PcS52tiCy5EQjv5y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3" b="90000" l="10000" r="90000">
                        <a14:foregroundMark x1="48875" y1="18563" x2="47208" y2="18563"/>
                        <a14:foregroundMark x1="47875" y1="12438" x2="47208" y2="22625"/>
                        <a14:foregroundMark x1="47208" y1="11438" x2="46500" y2="21125"/>
                        <a14:backgroundMark x1="46167" y1="21625" x2="46167" y2="21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74224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2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1417" y="481085"/>
            <a:ext cx="3332242" cy="1364680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Name : </a:t>
            </a: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Deepak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(TOPS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Development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Event :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97 Kg FS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DOB/Age: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(20 Years)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Age in 2028 Olympics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: 26 (High Performance Age)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26582"/>
            <a:ext cx="3332242" cy="1795567"/>
          </a:xfrm>
          <a:prstGeom prst="rect">
            <a:avLst/>
          </a:prstGeom>
          <a:noFill/>
        </p:spPr>
        <p:txBody>
          <a:bodyPr wrap="square" lIns="71320" tIns="35661" rIns="71320" bIns="35661" rtlCol="0">
            <a:spAutoFit/>
          </a:bodyPr>
          <a:lstStyle/>
          <a:p>
            <a:pPr lvl="0"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Training Base : </a:t>
            </a:r>
            <a:r>
              <a:rPr kumimoji="0" lang="en-IN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SAI 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Sonipat/</a:t>
            </a:r>
            <a:r>
              <a:rPr lang="en-IN" sz="14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Mirchpur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Shaheed Bhagat Singh kusti Academy, Hissar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Best Performance: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itchFamily="18" charset="0"/>
                <a:ea typeface="Cambria" pitchFamily="18" charset="0"/>
                <a:cs typeface="+mn-cs"/>
              </a:rPr>
              <a:t>2021 Jr. World Championship Bronze Medallist, 2022 CWG Bronze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Latest performance at International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3</a:t>
            </a:r>
            <a:r>
              <a:rPr lang="en-IN" sz="140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rd</a:t>
            </a:r>
            <a:r>
              <a:rPr lang="en-IN" sz="14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2021 Jr. World Championship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itchFamily="18" charset="0"/>
              <a:ea typeface="Cambria" pitchFamily="18" charset="0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86051"/>
              </p:ext>
            </p:extLst>
          </p:nvPr>
        </p:nvGraphicFramePr>
        <p:xfrm>
          <a:off x="1763688" y="2234464"/>
          <a:ext cx="6357981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408">
                  <a:extLst>
                    <a:ext uri="{9D8B030D-6E8A-4147-A177-3AD203B41FA5}">
                      <a16:colId xmlns:a16="http://schemas.microsoft.com/office/drawing/2014/main" val="2067396365"/>
                    </a:ext>
                  </a:extLst>
                </a:gridCol>
              </a:tblGrid>
              <a:tr h="25538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300" dirty="0">
                          <a:latin typeface="Cambria" pitchFamily="18" charset="0"/>
                          <a:ea typeface="Cambria" pitchFamily="18" charset="0"/>
                        </a:rPr>
                        <a:t>Sunil Kumar predicted performance</a:t>
                      </a:r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Event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b="1" dirty="0">
                          <a:latin typeface="Cambria" pitchFamily="18" charset="0"/>
                          <a:ea typeface="Cambria" pitchFamily="18" charset="0"/>
                        </a:rPr>
                        <a:t>Effective Participant</a:t>
                      </a:r>
                      <a:endParaRPr lang="en-US" sz="11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pitchFamily="18" charset="0"/>
                          <a:ea typeface="Cambria" pitchFamily="18" charset="0"/>
                        </a:rPr>
                        <a:t>Need time to assess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mbria" pitchFamily="18" charset="0"/>
                          <a:ea typeface="Cambria" pitchFamily="18" charset="0"/>
                        </a:rPr>
                        <a:t>2028 LA Olympic Games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✔</a:t>
                      </a: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27E3D9-C655-7FA5-0380-4B6F6174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83451"/>
              </p:ext>
            </p:extLst>
          </p:nvPr>
        </p:nvGraphicFramePr>
        <p:xfrm>
          <a:off x="343402" y="3522736"/>
          <a:ext cx="8568952" cy="836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428">
                  <a:extLst>
                    <a:ext uri="{9D8B030D-6E8A-4147-A177-3AD203B41FA5}">
                      <a16:colId xmlns:a16="http://schemas.microsoft.com/office/drawing/2014/main" val="1705848188"/>
                    </a:ext>
                  </a:extLst>
                </a:gridCol>
                <a:gridCol w="1321428">
                  <a:extLst>
                    <a:ext uri="{9D8B030D-6E8A-4147-A177-3AD203B41FA5}">
                      <a16:colId xmlns:a16="http://schemas.microsoft.com/office/drawing/2014/main" val="3162763971"/>
                    </a:ext>
                  </a:extLst>
                </a:gridCol>
                <a:gridCol w="1453571">
                  <a:extLst>
                    <a:ext uri="{9D8B030D-6E8A-4147-A177-3AD203B41FA5}">
                      <a16:colId xmlns:a16="http://schemas.microsoft.com/office/drawing/2014/main" val="3950446182"/>
                    </a:ext>
                  </a:extLst>
                </a:gridCol>
                <a:gridCol w="1107966">
                  <a:extLst>
                    <a:ext uri="{9D8B030D-6E8A-4147-A177-3AD203B41FA5}">
                      <a16:colId xmlns:a16="http://schemas.microsoft.com/office/drawing/2014/main" val="4143107649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val="4165517856"/>
                    </a:ext>
                  </a:extLst>
                </a:gridCol>
                <a:gridCol w="894504">
                  <a:extLst>
                    <a:ext uri="{9D8B030D-6E8A-4147-A177-3AD203B41FA5}">
                      <a16:colId xmlns:a16="http://schemas.microsoft.com/office/drawing/2014/main" val="4246680328"/>
                    </a:ext>
                  </a:extLst>
                </a:gridCol>
                <a:gridCol w="1199451">
                  <a:extLst>
                    <a:ext uri="{9D8B030D-6E8A-4147-A177-3AD203B41FA5}">
                      <a16:colId xmlns:a16="http://schemas.microsoft.com/office/drawing/2014/main" val="2624757550"/>
                    </a:ext>
                  </a:extLst>
                </a:gridCol>
              </a:tblGrid>
              <a:tr h="20753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last Sr. Nationals (2021)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Open Nationals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Jr.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Position at last Cadet WCH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Position at Sr. ACH 2022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50" b="1" u="none" strike="noStrike" dirty="0">
                          <a:effectLst/>
                        </a:rPr>
                        <a:t>Latest performance</a:t>
                      </a:r>
                      <a:endParaRPr lang="en-IN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7" marR="5857" marT="58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49351"/>
                  </a:ext>
                </a:extLst>
              </a:tr>
              <a:tr h="394183"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DNP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DNQ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Won CWG trials by defeating Sahil by TSU in finals.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812469"/>
                  </a:ext>
                </a:extLst>
              </a:tr>
            </a:tbl>
          </a:graphicData>
        </a:graphic>
      </p:graphicFrame>
      <p:pic>
        <p:nvPicPr>
          <p:cNvPr id="5122" name="Picture 2" descr="https://s3.chorus-mk.thirdlight.com/t.tlx?zIz5o--40z5.7knpaz.zA7nzP..z4ylz5KPb2z0jwRz2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13" b="90000" l="187" r="99063">
                        <a14:foregroundMark x1="20619" y1="36938" x2="33552" y2="32625"/>
                        <a14:backgroundMark x1="30834" y1="6188" x2="20619" y2="18500"/>
                        <a14:backgroundMark x1="64011" y1="8000" x2="73290" y2="17875"/>
                        <a14:backgroundMark x1="72352" y1="10500" x2="60356" y2="4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2" y="299342"/>
            <a:ext cx="1296145" cy="19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10126</TotalTime>
  <Words>3874</Words>
  <Application>Microsoft Office PowerPoint</Application>
  <PresentationFormat>On-screen Show (16:10)</PresentationFormat>
  <Paragraphs>774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Sarita Mor’s performance in last 5 International Events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Ayush Chaurasia</cp:lastModifiedBy>
  <cp:revision>450</cp:revision>
  <dcterms:created xsi:type="dcterms:W3CDTF">2022-04-09T12:18:53Z</dcterms:created>
  <dcterms:modified xsi:type="dcterms:W3CDTF">2022-12-08T14:45:47Z</dcterms:modified>
</cp:coreProperties>
</file>